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70" r:id="rId6"/>
    <p:sldId id="262" r:id="rId7"/>
    <p:sldId id="271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Título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ço Reservado para Data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15" name="Espaço Reservado para Número de Slid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6" name="Espaço Reservado para Rodapé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7" name="Título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7" name="Conector reto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2" name="Espaço Reservado para Conteúdo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4" name="Espaço Reservado para Conteúdo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cxnSp>
        <p:nvCxnSpPr>
          <p:cNvPr id="10" name="Conector reto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ço Reservado para Conteúdo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31" name="Título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1A67408-D699-4CF6-877C-94A9A6B2FE98}" type="datetimeFigureOut">
              <a:rPr lang="pt-BR" smtClean="0"/>
              <a:pPr/>
              <a:t>04/10/2019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EE54B42-C1F5-450F-B698-78F2AAC153C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acolher@uema.br" TargetMode="External"/><Relationship Id="rId2" Type="http://schemas.openxmlformats.org/officeDocument/2006/relationships/hyperlink" Target="mailto:pibex@uema.br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mailto:maisextens&#227;o@uema.br" TargetMode="External"/><Relationship Id="rId4" Type="http://schemas.openxmlformats.org/officeDocument/2006/relationships/hyperlink" Target="mailto:extens&#227;o@uema.b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1520" y="1124744"/>
            <a:ext cx="8352928" cy="1152128"/>
          </a:xfrm>
        </p:spPr>
        <p:txBody>
          <a:bodyPr>
            <a:normAutofit/>
          </a:bodyPr>
          <a:lstStyle/>
          <a:p>
            <a:r>
              <a:rPr lang="pt-BR" dirty="0" err="1" smtClean="0">
                <a:solidFill>
                  <a:schemeClr val="bg1"/>
                </a:solidFill>
              </a:rPr>
              <a:t>Pró-Reitoria</a:t>
            </a:r>
            <a:r>
              <a:rPr lang="pt-BR" dirty="0" smtClean="0">
                <a:solidFill>
                  <a:schemeClr val="bg1"/>
                </a:solidFill>
              </a:rPr>
              <a:t> de Extensão e Assuntos Estudantis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Coordenação de Extensão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2780928"/>
            <a:ext cx="7772400" cy="2664296"/>
          </a:xfrm>
        </p:spPr>
        <p:txBody>
          <a:bodyPr>
            <a:noAutofit/>
          </a:bodyPr>
          <a:lstStyle/>
          <a:p>
            <a:r>
              <a:rPr lang="pt-BR" sz="6000" b="1" dirty="0" smtClean="0">
                <a:solidFill>
                  <a:schemeClr val="bg1"/>
                </a:solidFill>
                <a:latin typeface="+mn-lt"/>
              </a:rPr>
              <a:t>PROGRAMAS DE </a:t>
            </a:r>
            <a:r>
              <a:rPr lang="pt-BR" sz="6000" b="1" dirty="0">
                <a:solidFill>
                  <a:schemeClr val="bg1"/>
                </a:solidFill>
                <a:latin typeface="+mn-lt"/>
              </a:rPr>
              <a:t>EXTENSÃO </a:t>
            </a:r>
            <a:endParaRPr lang="pt-BR" sz="6000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2049" name="Imagem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7381" y="322263"/>
            <a:ext cx="2157067" cy="802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700338" algn="ctr"/>
                <a:tab pos="2879725" algn="ctr"/>
                <a:tab pos="5400675" algn="r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00338" algn="ctr"/>
                <a:tab pos="2879725" algn="ctr"/>
                <a:tab pos="5400675" algn="r"/>
              </a:tabLst>
            </a:pPr>
            <a:r>
              <a:rPr kumimoji="0" lang="pt-BR" altLang="pt-BR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  <a:endParaRPr kumimoji="0" lang="pt-BR" alt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2" descr="C:\Users\Ariadne E Rocha\Documents\2PROEXAE\logos\acolh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2204864"/>
            <a:ext cx="1512168" cy="1202192"/>
          </a:xfrm>
          <a:prstGeom prst="rect">
            <a:avLst/>
          </a:prstGeom>
          <a:noFill/>
        </p:spPr>
      </p:pic>
      <p:pic>
        <p:nvPicPr>
          <p:cNvPr id="5123" name="Picture 3" descr="C:\Users\Ariadne E Rocha\Documents\2PROEXAE\logos\pibe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420888"/>
            <a:ext cx="2679191" cy="10068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59029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7010"/>
            <a:ext cx="9144000" cy="5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CONHECENDO OS INSTRUMENTOS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Seta para a direita 3"/>
          <p:cNvSpPr/>
          <p:nvPr/>
        </p:nvSpPr>
        <p:spPr>
          <a:xfrm>
            <a:off x="395536" y="2636912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1"/>
          <p:cNvSpPr txBox="1">
            <a:spLocks/>
          </p:cNvSpPr>
          <p:nvPr/>
        </p:nvSpPr>
        <p:spPr>
          <a:xfrm>
            <a:off x="0" y="980728"/>
            <a:ext cx="9144000" cy="648072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pt-BR" sz="2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http://www.proexae.uema.br/coordenacao-de-extensao/formularios/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eta para a direita 8"/>
          <p:cNvSpPr/>
          <p:nvPr/>
        </p:nvSpPr>
        <p:spPr>
          <a:xfrm>
            <a:off x="395536" y="3717032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2329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7010"/>
            <a:ext cx="9144000" cy="5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95536" y="1124744"/>
            <a:ext cx="8435280" cy="554461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RELATÓRIO PARCIAL E FINAL</a:t>
            </a:r>
          </a:p>
          <a:p>
            <a:endParaRPr lang="pt-BR" sz="2400" dirty="0" smtClean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CONHECENDO OS INSTRUMENTOS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5" name="Seta para a direita 4"/>
          <p:cNvSpPr/>
          <p:nvPr/>
        </p:nvSpPr>
        <p:spPr>
          <a:xfrm>
            <a:off x="323528" y="4005064"/>
            <a:ext cx="576064" cy="21602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06648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CALENDÁRIO DE ATIVIDADES</a:t>
            </a:r>
            <a:endParaRPr lang="pt-BR" dirty="0">
              <a:solidFill>
                <a:schemeClr val="bg1"/>
              </a:solidFill>
            </a:endParaRPr>
          </a:p>
        </p:txBody>
      </p:sp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9391821"/>
              </p:ext>
            </p:extLst>
          </p:nvPr>
        </p:nvGraphicFramePr>
        <p:xfrm>
          <a:off x="467544" y="1988840"/>
          <a:ext cx="8229600" cy="363772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5194920"/>
                <a:gridCol w="3034680"/>
              </a:tblGrid>
              <a:tr h="46937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</a:rPr>
                        <a:t>ATIVIDADE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effectLst/>
                        </a:rPr>
                        <a:t>DATAS</a:t>
                      </a:r>
                      <a:endParaRPr lang="pt-BR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</a:rPr>
                        <a:t>1ª FICHA DE ACOMPANHAMENTO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5 de novembro de 2019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effectLst/>
                        </a:rPr>
                        <a:t>2ª FICHA DE ACOMPANHAMENTO</a:t>
                      </a:r>
                      <a:endParaRPr lang="pt-BR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7 de janeiro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</a:rPr>
                        <a:t>3ª FICHA DE ACOMPANHAMENTO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11 de março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effectLst/>
                        </a:rPr>
                        <a:t>4ª FICHA DE ACOMPANHAMENTO</a:t>
                      </a:r>
                      <a:endParaRPr lang="pt-BR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4 de maio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effectLst/>
                        </a:rPr>
                        <a:t>5ª FICHA DE ACOMPANHAMENTO</a:t>
                      </a:r>
                      <a:endParaRPr lang="pt-BR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1 de julho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20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  <a:effectLst/>
                        </a:rPr>
                        <a:t>Entrega do RELATÓRIO </a:t>
                      </a:r>
                      <a:r>
                        <a:rPr lang="pt-BR" sz="2000" dirty="0" smtClean="0">
                          <a:solidFill>
                            <a:schemeClr val="bg1"/>
                          </a:solidFill>
                          <a:effectLst/>
                        </a:rPr>
                        <a:t>PARCIAL</a:t>
                      </a:r>
                      <a:endParaRPr lang="pt-BR" sz="2000" dirty="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11 de março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937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2000">
                          <a:solidFill>
                            <a:schemeClr val="bg1"/>
                          </a:solidFill>
                          <a:effectLst/>
                        </a:rPr>
                        <a:t>Entrega o RELATÓRIO FINAL</a:t>
                      </a:r>
                      <a:endParaRPr lang="pt-BR" sz="2000">
                        <a:solidFill>
                          <a:schemeClr val="bg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080770" algn="l"/>
                        </a:tabLst>
                      </a:pPr>
                      <a:r>
                        <a:rPr lang="pt-BR" sz="2000" dirty="0">
                          <a:solidFill>
                            <a:schemeClr val="bg1"/>
                          </a:solidFill>
                        </a:rPr>
                        <a:t>2 de setembro de 2020</a:t>
                      </a:r>
                      <a:endParaRPr lang="pt-BR" sz="20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3872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328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sz="2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CONTATOS:</a:t>
            </a:r>
          </a:p>
          <a:p>
            <a:pPr marL="0" indent="0">
              <a:buNone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Email: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pibex@uema.br</a:t>
            </a: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acolher@uema.br</a:t>
            </a: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extensão@uema.br</a:t>
            </a: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maisextensão@uema.br</a:t>
            </a: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Fone: </a:t>
            </a:r>
          </a:p>
          <a:p>
            <a:pPr marL="0" indent="0">
              <a:buNone/>
            </a:pPr>
            <a:r>
              <a:rPr lang="pt-BR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98 20168120 Ramal 9302</a:t>
            </a:r>
          </a:p>
          <a:p>
            <a:pPr marL="0" indent="0">
              <a:buNone/>
            </a:pPr>
            <a:endParaRPr lang="pt-BR" sz="24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9" name="Picture 3" descr="C:\Users\Ariadne E Rocha\Documents\2PROEXAE\logos\coordenação de extensão (1)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08104" y="2636912"/>
            <a:ext cx="2974516" cy="37006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6234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23528" y="1524000"/>
            <a:ext cx="8820472" cy="507335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Incentivar </a:t>
            </a:r>
            <a:r>
              <a:rPr lang="pt-BR" dirty="0">
                <a:solidFill>
                  <a:schemeClr val="bg1"/>
                </a:solidFill>
              </a:rPr>
              <a:t>a participação de professores e alunos nas atividades de extensão desenvolvidas na instituição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Possibilitar </a:t>
            </a:r>
            <a:r>
              <a:rPr lang="pt-BR" dirty="0">
                <a:solidFill>
                  <a:schemeClr val="bg1"/>
                </a:solidFill>
              </a:rPr>
              <a:t>maior integração entre ensino, pesquisa e extensão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Contribuir </a:t>
            </a:r>
            <a:r>
              <a:rPr lang="pt-BR" dirty="0">
                <a:solidFill>
                  <a:schemeClr val="bg1"/>
                </a:solidFill>
              </a:rPr>
              <a:t>para a formação profissional do estudante de graduação, numa perspectiva crítica de inclusão social e diversidade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Possibilitar </a:t>
            </a:r>
            <a:r>
              <a:rPr lang="pt-BR" dirty="0">
                <a:solidFill>
                  <a:schemeClr val="bg1"/>
                </a:solidFill>
              </a:rPr>
              <a:t>a socialização do conhecimento, incentivando a adoção de tecnologias</a:t>
            </a:r>
            <a:r>
              <a:rPr lang="pt-BR" dirty="0" smtClean="0">
                <a:solidFill>
                  <a:schemeClr val="bg1"/>
                </a:solidFill>
              </a:rPr>
              <a:t>;</a:t>
            </a:r>
          </a:p>
          <a:p>
            <a:pPr marL="0" indent="0">
              <a:buNone/>
            </a:pPr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Criar </a:t>
            </a:r>
            <a:r>
              <a:rPr lang="pt-BR" dirty="0">
                <a:solidFill>
                  <a:schemeClr val="bg1"/>
                </a:solidFill>
              </a:rPr>
              <a:t>espaços alternativos para o desenvolvimento de ações </a:t>
            </a:r>
            <a:r>
              <a:rPr lang="pt-BR" dirty="0" err="1">
                <a:solidFill>
                  <a:schemeClr val="bg1"/>
                </a:solidFill>
              </a:rPr>
              <a:t>extensionistas</a:t>
            </a:r>
            <a:r>
              <a:rPr lang="pt-BR" dirty="0">
                <a:solidFill>
                  <a:schemeClr val="bg1"/>
                </a:solidFill>
              </a:rPr>
              <a:t> de natureza interdisciplinar.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bg1"/>
                </a:solidFill>
              </a:rPr>
              <a:t>OBJETIVO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16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EDITAL PIBEX Nº 002/2019 PROEXAE/UEMA</a:t>
            </a:r>
          </a:p>
          <a:p>
            <a:pPr>
              <a:buNone/>
            </a:pPr>
            <a:endParaRPr lang="pt-BR" dirty="0" smtClean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EDITAL ACOLHER Nº 003/2019 PROEXAE/UEMA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Vigência </a:t>
            </a:r>
            <a:r>
              <a:rPr lang="pt-BR" dirty="0">
                <a:solidFill>
                  <a:schemeClr val="bg1"/>
                </a:solidFill>
              </a:rPr>
              <a:t>de setembro de </a:t>
            </a:r>
            <a:r>
              <a:rPr lang="pt-BR" dirty="0" smtClean="0">
                <a:solidFill>
                  <a:schemeClr val="bg1"/>
                </a:solidFill>
              </a:rPr>
              <a:t>2019 </a:t>
            </a:r>
            <a:r>
              <a:rPr lang="pt-BR" dirty="0">
                <a:solidFill>
                  <a:schemeClr val="bg1"/>
                </a:solidFill>
              </a:rPr>
              <a:t>a agosto de </a:t>
            </a:r>
            <a:r>
              <a:rPr lang="pt-BR" dirty="0" smtClean="0">
                <a:solidFill>
                  <a:schemeClr val="bg1"/>
                </a:solidFill>
              </a:rPr>
              <a:t>2020</a:t>
            </a:r>
          </a:p>
          <a:p>
            <a:endParaRPr lang="pt-BR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bg1"/>
                </a:solidFill>
              </a:rPr>
              <a:t>Comitê Institucional </a:t>
            </a:r>
            <a:r>
              <a:rPr lang="pt-BR" dirty="0" smtClean="0">
                <a:solidFill>
                  <a:schemeClr val="bg1"/>
                </a:solidFill>
              </a:rPr>
              <a:t>de Extensão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SELEÇÃO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AVALIAÇÃO DOS RECURSOS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AVALIAÇÃO DOS RELATÓRIOS PARCIAIS E FINAIS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pt-BR" dirty="0" smtClean="0">
                <a:solidFill>
                  <a:schemeClr val="bg1"/>
                </a:solidFill>
              </a:rPr>
              <a:t>AVALIADORES NA JOEX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219200"/>
          </a:xfrm>
        </p:spPr>
        <p:txBody>
          <a:bodyPr/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EDITAIS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222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89240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</a:rPr>
              <a:t>5.3 </a:t>
            </a:r>
            <a:r>
              <a:rPr lang="pt-BR" sz="2800" dirty="0" smtClean="0">
                <a:solidFill>
                  <a:schemeClr val="bg1"/>
                </a:solidFill>
              </a:rPr>
              <a:t>Dispor de, no mínimo, </a:t>
            </a:r>
            <a:r>
              <a:rPr lang="pt-BR" sz="2800" dirty="0" smtClean="0"/>
              <a:t>vinte horas semanais </a:t>
            </a:r>
            <a:r>
              <a:rPr lang="pt-BR" sz="2800" dirty="0" smtClean="0">
                <a:solidFill>
                  <a:schemeClr val="bg1"/>
                </a:solidFill>
              </a:rPr>
              <a:t>para dedicação ao projeto.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b="1" dirty="0" smtClean="0">
                <a:solidFill>
                  <a:schemeClr val="bg1"/>
                </a:solidFill>
              </a:rPr>
              <a:t>5.9 </a:t>
            </a:r>
            <a:r>
              <a:rPr lang="pt-BR" sz="2800" dirty="0" smtClean="0">
                <a:solidFill>
                  <a:schemeClr val="bg1"/>
                </a:solidFill>
              </a:rPr>
              <a:t>De acordo com o </a:t>
            </a:r>
            <a:r>
              <a:rPr lang="pt-BR" sz="2800" dirty="0" smtClean="0"/>
              <a:t>calendário </a:t>
            </a:r>
            <a:r>
              <a:rPr lang="pt-BR" sz="2800" dirty="0" smtClean="0">
                <a:solidFill>
                  <a:schemeClr val="bg1"/>
                </a:solidFill>
              </a:rPr>
              <a:t>proposto, o aluno deve elaborar e entregar à Coordenação de Extensão os relatórios parcial e final, slides e resumo.</a:t>
            </a:r>
          </a:p>
          <a:p>
            <a:endParaRPr lang="pt-BR" sz="2800" dirty="0" smtClean="0">
              <a:solidFill>
                <a:schemeClr val="bg1"/>
              </a:solidFill>
            </a:endParaRPr>
          </a:p>
          <a:p>
            <a:r>
              <a:rPr lang="pt-BR" sz="2800" b="1" dirty="0" smtClean="0">
                <a:solidFill>
                  <a:schemeClr val="bg1"/>
                </a:solidFill>
              </a:rPr>
              <a:t>5.10</a:t>
            </a:r>
            <a:r>
              <a:rPr lang="pt-BR" sz="2800" dirty="0" smtClean="0">
                <a:solidFill>
                  <a:schemeClr val="bg1"/>
                </a:solidFill>
              </a:rPr>
              <a:t> Participar do </a:t>
            </a:r>
            <a:r>
              <a:rPr lang="pt-BR" sz="2800" dirty="0" smtClean="0"/>
              <a:t>Seminário Prévio e JOEX </a:t>
            </a:r>
            <a:r>
              <a:rPr lang="pt-BR" sz="2800" dirty="0" smtClean="0">
                <a:solidFill>
                  <a:schemeClr val="bg1"/>
                </a:solidFill>
              </a:rPr>
              <a:t>com apresentação dos resultados parciais e finais, respectivamente.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COMPROMISSO DO ALUNO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1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5157192"/>
          </a:xfrm>
        </p:spPr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5.11</a:t>
            </a:r>
            <a:r>
              <a:rPr lang="pt-BR" dirty="0" smtClean="0">
                <a:solidFill>
                  <a:schemeClr val="bg1"/>
                </a:solidFill>
              </a:rPr>
              <a:t> </a:t>
            </a:r>
            <a:r>
              <a:rPr lang="pt-BR" dirty="0" smtClean="0"/>
              <a:t>Devolver à instituição</a:t>
            </a:r>
            <a:r>
              <a:rPr lang="pt-BR" dirty="0" smtClean="0">
                <a:solidFill>
                  <a:schemeClr val="bg1"/>
                </a:solidFill>
              </a:rPr>
              <a:t>, em valor atualizado, a bolsa recebida indevidamente, caso os requisitos e compromissos acima não sejam cumpridos.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5.12</a:t>
            </a:r>
            <a:r>
              <a:rPr lang="pt-BR" dirty="0" smtClean="0">
                <a:solidFill>
                  <a:schemeClr val="bg1"/>
                </a:solidFill>
              </a:rPr>
              <a:t> Nas publicações e trabalhos apresentados, fazer referência a sua condição de bolsista de extensão do </a:t>
            </a:r>
            <a:r>
              <a:rPr lang="pt-BR" b="1" dirty="0" smtClean="0"/>
              <a:t>PROGRAMA PIBEX ou ACOLHER/UEMA.</a:t>
            </a:r>
            <a:endParaRPr lang="pt-BR" dirty="0" smtClean="0"/>
          </a:p>
          <a:p>
            <a:endParaRPr lang="pt-BR" dirty="0" smtClean="0"/>
          </a:p>
          <a:p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COMPROMISSO DO ALUNO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31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472608"/>
          </a:xfrm>
        </p:spPr>
        <p:txBody>
          <a:bodyPr>
            <a:normAutofit lnSpcReduction="1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4.2 </a:t>
            </a:r>
            <a:r>
              <a:rPr lang="pt-BR" dirty="0" smtClean="0">
                <a:solidFill>
                  <a:schemeClr val="bg1"/>
                </a:solidFill>
              </a:rPr>
              <a:t>Orientar e acompanhar o bolsista e aluno voluntário no </a:t>
            </a:r>
            <a:r>
              <a:rPr lang="pt-BR" dirty="0" smtClean="0"/>
              <a:t>desenvolvimento do plano de trabalho </a:t>
            </a:r>
            <a:r>
              <a:rPr lang="pt-BR" dirty="0" smtClean="0">
                <a:solidFill>
                  <a:schemeClr val="bg1"/>
                </a:solidFill>
              </a:rPr>
              <a:t>apresentado no projeto.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4.3 </a:t>
            </a:r>
            <a:r>
              <a:rPr lang="pt-BR" dirty="0" smtClean="0">
                <a:solidFill>
                  <a:schemeClr val="bg1"/>
                </a:solidFill>
              </a:rPr>
              <a:t>Acompanhar e avaliar o desempenho do bolsista e aluno voluntário mediante o preenchimento dos </a:t>
            </a:r>
            <a:r>
              <a:rPr lang="pt-BR" dirty="0" smtClean="0"/>
              <a:t>Formulários de Avaliação Bimestral </a:t>
            </a:r>
            <a:r>
              <a:rPr lang="pt-BR" dirty="0" smtClean="0">
                <a:solidFill>
                  <a:schemeClr val="bg1"/>
                </a:solidFill>
              </a:rPr>
              <a:t>e encaminhá-los à PROEXAE nas datas estabelecidas.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4.4 </a:t>
            </a:r>
            <a:r>
              <a:rPr lang="pt-BR" dirty="0" smtClean="0">
                <a:solidFill>
                  <a:schemeClr val="bg1"/>
                </a:solidFill>
              </a:rPr>
              <a:t>Orientar a elaboração dos </a:t>
            </a:r>
            <a:r>
              <a:rPr lang="pt-BR" dirty="0" smtClean="0"/>
              <a:t>Relatórios Parcial e Final </a:t>
            </a:r>
            <a:r>
              <a:rPr lang="pt-BR" dirty="0" smtClean="0">
                <a:solidFill>
                  <a:schemeClr val="bg1"/>
                </a:solidFill>
              </a:rPr>
              <a:t>das atividades desenvolvidas pelos bolsistas e alunos voluntários, que deverão ser entregues à PROEXAE nas datas estabelecidas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COMPROMISSO DO PROFESSOR(A)</a:t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63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179512" y="1124744"/>
            <a:ext cx="8686800" cy="5472608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4.5 </a:t>
            </a:r>
            <a:r>
              <a:rPr lang="pt-BR" dirty="0" smtClean="0">
                <a:solidFill>
                  <a:schemeClr val="bg1"/>
                </a:solidFill>
              </a:rPr>
              <a:t>Orientar a elaboração </a:t>
            </a:r>
            <a:r>
              <a:rPr lang="pt-BR" dirty="0" smtClean="0"/>
              <a:t>do resumo e produção de slides </a:t>
            </a:r>
            <a:r>
              <a:rPr lang="pt-BR" dirty="0" smtClean="0">
                <a:solidFill>
                  <a:schemeClr val="bg1"/>
                </a:solidFill>
              </a:rPr>
              <a:t>para a apresentação no Seminário Prévio e na Jornada de Extensão Universitária - JOEX.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4.6 </a:t>
            </a:r>
            <a:r>
              <a:rPr lang="pt-BR" dirty="0" smtClean="0">
                <a:solidFill>
                  <a:schemeClr val="bg1"/>
                </a:solidFill>
              </a:rPr>
              <a:t>Participar do Seminário Prévio e da Jornada de Extensão Universitária.</a:t>
            </a:r>
            <a:r>
              <a:rPr lang="pt-BR" b="1" dirty="0" smtClean="0">
                <a:solidFill>
                  <a:schemeClr val="bg1"/>
                </a:solidFill>
              </a:rPr>
              <a:t> </a:t>
            </a:r>
            <a:r>
              <a:rPr lang="pt-BR" dirty="0" smtClean="0">
                <a:solidFill>
                  <a:schemeClr val="bg1"/>
                </a:solidFill>
              </a:rPr>
              <a:t>Não podendo comparecer a um dos eventos citados no item 4.5, o orientador deverá </a:t>
            </a:r>
            <a:r>
              <a:rPr lang="pt-BR" dirty="0" smtClean="0"/>
              <a:t>designar oficialmente</a:t>
            </a:r>
            <a:r>
              <a:rPr lang="pt-BR" dirty="0" smtClean="0">
                <a:solidFill>
                  <a:schemeClr val="bg1"/>
                </a:solidFill>
              </a:rPr>
              <a:t>, em carta ou e-mail,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bg1"/>
                </a:solidFill>
              </a:rPr>
              <a:t>destinado ao Coordenador de Extensão, indicando um substituto. </a:t>
            </a:r>
          </a:p>
          <a:p>
            <a:endParaRPr lang="pt-BR" dirty="0" smtClean="0">
              <a:solidFill>
                <a:schemeClr val="bg1"/>
              </a:solidFill>
            </a:endParaRPr>
          </a:p>
          <a:p>
            <a:r>
              <a:rPr lang="pt-BR" b="1" dirty="0" smtClean="0">
                <a:solidFill>
                  <a:schemeClr val="bg1"/>
                </a:solidFill>
              </a:rPr>
              <a:t>4.7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realização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/>
              <a:t>substituição</a:t>
            </a:r>
            <a:r>
              <a:rPr lang="en-US" dirty="0" smtClean="0"/>
              <a:t> do </a:t>
            </a:r>
            <a:r>
              <a:rPr lang="en-US" dirty="0" err="1" smtClean="0"/>
              <a:t>bolsista</a:t>
            </a:r>
            <a:r>
              <a:rPr lang="en-US" dirty="0" smtClean="0"/>
              <a:t> e/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voluntário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chemeClr val="bg1"/>
                </a:solidFill>
              </a:rPr>
              <a:t>poderá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ocorrer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/>
              <a:t>até</a:t>
            </a:r>
            <a:r>
              <a:rPr lang="en-US" dirty="0" smtClean="0"/>
              <a:t> </a:t>
            </a:r>
            <a:r>
              <a:rPr lang="en-US" b="1" dirty="0" err="1" smtClean="0"/>
              <a:t>três</a:t>
            </a:r>
            <a:r>
              <a:rPr lang="en-US" b="1" dirty="0" smtClean="0"/>
              <a:t> </a:t>
            </a:r>
            <a:r>
              <a:rPr lang="en-US" b="1" dirty="0" err="1" smtClean="0"/>
              <a:t>meses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/>
                </a:solidFill>
              </a:rPr>
              <a:t>a </a:t>
            </a:r>
            <a:r>
              <a:rPr lang="en-US" dirty="0" err="1" smtClean="0">
                <a:solidFill>
                  <a:schemeClr val="bg1"/>
                </a:solidFill>
              </a:rPr>
              <a:t>contar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início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exercício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bolsa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juntamente</a:t>
            </a:r>
            <a:r>
              <a:rPr lang="en-US" dirty="0" smtClean="0">
                <a:solidFill>
                  <a:schemeClr val="bg1"/>
                </a:solidFill>
              </a:rPr>
              <a:t> com a </a:t>
            </a:r>
            <a:r>
              <a:rPr lang="en-US" dirty="0" err="1" smtClean="0">
                <a:solidFill>
                  <a:schemeClr val="bg1"/>
                </a:solidFill>
              </a:rPr>
              <a:t>exposição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motivos</a:t>
            </a:r>
            <a:r>
              <a:rPr lang="en-US" dirty="0" smtClean="0">
                <a:solidFill>
                  <a:schemeClr val="bg1"/>
                </a:solidFill>
              </a:rPr>
              <a:t> e a </a:t>
            </a:r>
            <a:r>
              <a:rPr lang="en-US" dirty="0" err="1" smtClean="0">
                <a:solidFill>
                  <a:schemeClr val="bg1"/>
                </a:solidFill>
              </a:rPr>
              <a:t>documentação</a:t>
            </a:r>
            <a:r>
              <a:rPr lang="en-US" dirty="0" smtClean="0">
                <a:solidFill>
                  <a:schemeClr val="bg1"/>
                </a:solidFill>
              </a:rPr>
              <a:t> do </a:t>
            </a:r>
            <a:r>
              <a:rPr lang="en-US" dirty="0" err="1" smtClean="0">
                <a:solidFill>
                  <a:schemeClr val="bg1"/>
                </a:solidFill>
              </a:rPr>
              <a:t>aluno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substituto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pt-BR" dirty="0" smtClean="0">
              <a:solidFill>
                <a:schemeClr val="bg1"/>
              </a:solidFill>
            </a:endParaRP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COMPROMISSO DO PROFESSOR(A)</a:t>
            </a:r>
            <a:br>
              <a:rPr lang="pt-BR" dirty="0" smtClean="0">
                <a:solidFill>
                  <a:schemeClr val="bg1"/>
                </a:solidFill>
              </a:rPr>
            </a:b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46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9"/>
            <a:ext cx="9172818" cy="515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313184" y="980728"/>
            <a:ext cx="8435280" cy="4968552"/>
          </a:xfrm>
        </p:spPr>
        <p:txBody>
          <a:bodyPr>
            <a:normAutofit/>
          </a:bodyPr>
          <a:lstStyle/>
          <a:p>
            <a:r>
              <a:rPr lang="pt-BR" dirty="0">
                <a:solidFill>
                  <a:schemeClr val="bg1"/>
                </a:solidFill>
              </a:rPr>
              <a:t>http://www.proexae.uema.br</a:t>
            </a:r>
            <a:r>
              <a:rPr lang="pt-BR" dirty="0" smtClean="0">
                <a:solidFill>
                  <a:schemeClr val="bg1"/>
                </a:solidFill>
              </a:rPr>
              <a:t>/</a:t>
            </a:r>
          </a:p>
          <a:p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CONHECENDO OS INSTRUMENTOS</a:t>
            </a:r>
            <a:endParaRPr lang="pt-BR" dirty="0">
              <a:solidFill>
                <a:schemeClr val="bg1"/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5364088" y="3356992"/>
            <a:ext cx="93610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Seta para baixo 6"/>
          <p:cNvSpPr/>
          <p:nvPr/>
        </p:nvSpPr>
        <p:spPr>
          <a:xfrm rot="3455910">
            <a:off x="6308054" y="4834779"/>
            <a:ext cx="217632" cy="54402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56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648072"/>
          </a:xfrm>
        </p:spPr>
        <p:txBody>
          <a:bodyPr>
            <a:normAutofit fontScale="92500"/>
          </a:bodyPr>
          <a:lstStyle/>
          <a:p>
            <a:r>
              <a:rPr lang="pt-BR" sz="2400" dirty="0" smtClean="0">
                <a:solidFill>
                  <a:schemeClr val="bg1"/>
                </a:solidFill>
              </a:rPr>
              <a:t>http://www.proexae.uema.br/coordenacao-de-extensao/formularios/</a:t>
            </a:r>
            <a:endParaRPr lang="pt-BR" sz="2400" dirty="0">
              <a:solidFill>
                <a:schemeClr val="bg1"/>
              </a:solidFill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>CONHECENDO OS INSTRUMENTOS</a:t>
            </a:r>
            <a:endParaRPr lang="pt-BR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17010"/>
            <a:ext cx="9144000" cy="5140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23116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ersonalizada 2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54A838"/>
      </a:accent1>
      <a:accent2>
        <a:srgbClr val="54A838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7CCA62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234</TotalTime>
  <Words>528</Words>
  <Application>Microsoft Office PowerPoint</Application>
  <PresentationFormat>Apresentação na tela (4:3)</PresentationFormat>
  <Paragraphs>84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Papel</vt:lpstr>
      <vt:lpstr>PROGRAMAS DE EXTENSÃO </vt:lpstr>
      <vt:lpstr>OBJETIVO</vt:lpstr>
      <vt:lpstr>EDITAIS</vt:lpstr>
      <vt:lpstr>COMPROMISSO DO ALUNO</vt:lpstr>
      <vt:lpstr>COMPROMISSO DO ALUNO</vt:lpstr>
      <vt:lpstr>COMPROMISSO DO PROFESSOR(A) </vt:lpstr>
      <vt:lpstr>COMPROMISSO DO PROFESSOR(A) </vt:lpstr>
      <vt:lpstr>CONHECENDO OS INSTRUMENTOS</vt:lpstr>
      <vt:lpstr>CONHECENDO OS INSTRUMENTOS</vt:lpstr>
      <vt:lpstr>CONHECENDO OS INSTRUMENTOS</vt:lpstr>
      <vt:lpstr>CONHECENDO OS INSTRUMENTOS</vt:lpstr>
      <vt:lpstr>CALENDÁRIO DE ATIVIDADES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INSTITUCIONAL DE BOLSAS DE EXTENSÃO</dc:title>
  <dc:creator>Ariadne Rocha</dc:creator>
  <cp:lastModifiedBy>Usuário do Windows</cp:lastModifiedBy>
  <cp:revision>28</cp:revision>
  <dcterms:created xsi:type="dcterms:W3CDTF">2016-09-28T08:22:48Z</dcterms:created>
  <dcterms:modified xsi:type="dcterms:W3CDTF">2019-10-04T18:27:28Z</dcterms:modified>
</cp:coreProperties>
</file>